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45"/>
  </p:notesMasterIdLst>
  <p:sldIdLst>
    <p:sldId id="256" r:id="rId3"/>
    <p:sldId id="619" r:id="rId4"/>
    <p:sldId id="257" r:id="rId5"/>
    <p:sldId id="266" r:id="rId6"/>
    <p:sldId id="260" r:id="rId7"/>
    <p:sldId id="581" r:id="rId8"/>
    <p:sldId id="282" r:id="rId9"/>
    <p:sldId id="586" r:id="rId10"/>
    <p:sldId id="599" r:id="rId11"/>
    <p:sldId id="689" r:id="rId12"/>
    <p:sldId id="694" r:id="rId13"/>
    <p:sldId id="691" r:id="rId14"/>
    <p:sldId id="692" r:id="rId15"/>
    <p:sldId id="644" r:id="rId16"/>
    <p:sldId id="698" r:id="rId17"/>
    <p:sldId id="699" r:id="rId18"/>
    <p:sldId id="700" r:id="rId19"/>
    <p:sldId id="702" r:id="rId20"/>
    <p:sldId id="271" r:id="rId21"/>
    <p:sldId id="690" r:id="rId22"/>
    <p:sldId id="696" r:id="rId23"/>
    <p:sldId id="695" r:id="rId24"/>
    <p:sldId id="697" r:id="rId25"/>
    <p:sldId id="605" r:id="rId26"/>
    <p:sldId id="611" r:id="rId27"/>
    <p:sldId id="693" r:id="rId28"/>
    <p:sldId id="704" r:id="rId29"/>
    <p:sldId id="703" r:id="rId30"/>
    <p:sldId id="645" r:id="rId31"/>
    <p:sldId id="705" r:id="rId32"/>
    <p:sldId id="710" r:id="rId33"/>
    <p:sldId id="711" r:id="rId34"/>
    <p:sldId id="706" r:id="rId35"/>
    <p:sldId id="709" r:id="rId36"/>
    <p:sldId id="712" r:id="rId37"/>
    <p:sldId id="708" r:id="rId38"/>
    <p:sldId id="707" r:id="rId39"/>
    <p:sldId id="713" r:id="rId40"/>
    <p:sldId id="714" r:id="rId41"/>
    <p:sldId id="715" r:id="rId42"/>
    <p:sldId id="716" r:id="rId43"/>
    <p:sldId id="280" r:id="rId44"/>
  </p:sldIdLst>
  <p:sldSz cx="18288000" cy="10287000"/>
  <p:notesSz cx="10287000" cy="18288000"/>
  <p:embeddedFontLs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Corbel" panose="020B0503020204020204" pitchFamily="34" charset="0"/>
      <p:regular r:id="rId50"/>
      <p:bold r:id="rId51"/>
      <p:italic r:id="rId52"/>
      <p:boldItalic r:id="rId53"/>
    </p:embeddedFont>
    <p:embeddedFont>
      <p:font typeface="Inter" panose="02000503000000020004" pitchFamily="2" charset="0"/>
      <p:regular r:id="rId54"/>
      <p:bold r:id="rId55"/>
    </p:embeddedFont>
    <p:embeddedFont>
      <p:font typeface="Inter SemiBold" panose="020F0502020204030204" pitchFamily="34" charset="0"/>
      <p:regular r:id="rId56"/>
      <p:bold r:id="rId57"/>
      <p:italic r:id="rId58"/>
      <p:boldItalic r:id="rId59"/>
    </p:embeddedFont>
    <p:embeddedFont>
      <p:font typeface="Montserrat SemiBold" panose="020F0502020204030204" pitchFamily="34" charset="0"/>
      <p:regular r:id="rId60"/>
      <p:bold r:id="rId61"/>
      <p:italic r:id="rId62"/>
      <p:boldItalic r:id="rId63"/>
    </p:embeddedFont>
    <p:embeddedFont>
      <p:font typeface="Open Sans" panose="020B0606030504020204" pitchFamily="34" charset="0"/>
      <p:regular r:id="rId64"/>
      <p:bold r:id="rId65"/>
      <p:italic r:id="rId66"/>
      <p:boldItalic r:id="rId67"/>
    </p:embeddedFont>
    <p:embeddedFont>
      <p:font typeface="Roboto" panose="02000000000000000000" pitchFamily="2" charset="0"/>
      <p:regular r:id="rId68"/>
      <p:bold r:id="rId69"/>
      <p:italic r:id="rId70"/>
      <p:boldItalic r:id="rId7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7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32"/>
    <p:restoredTop sz="94694"/>
  </p:normalViewPr>
  <p:slideViewPr>
    <p:cSldViewPr snapToGrid="0" snapToObjects="1">
      <p:cViewPr varScale="1">
        <p:scale>
          <a:sx n="78" d="100"/>
          <a:sy n="78" d="100"/>
        </p:scale>
        <p:origin x="9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89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87" Type="http://customschemas.google.com/relationships/presentationmetadata" Target="metadata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90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font" Target="fonts/font24.fntdata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font" Target="fonts/font25.fntdata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5.xml"/><Relationship Id="rId71" Type="http://schemas.openxmlformats.org/officeDocument/2006/relationships/font" Target="fonts/font26.fntdata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714825" y="1371600"/>
            <a:ext cx="6858325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9090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5521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52562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4744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93378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814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1326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66177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63950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7558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8313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0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04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3985832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3702284" cy="1989137"/>
          </a:xfrm>
          <a:prstGeom prst="rect">
            <a:avLst/>
          </a:prstGeom>
        </p:spPr>
        <p:txBody>
          <a:bodyPr/>
          <a:lstStyle>
            <a:lvl1pPr>
              <a:defRPr sz="6400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0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0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0" y="2852938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00" lvl="0" indent="-6477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800" lvl="1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600"/>
            </a:lvl2pPr>
            <a:lvl3pPr marL="2743200" lvl="2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3pPr>
            <a:lvl4pPr marL="3657600" lvl="3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600"/>
            </a:lvl4pPr>
            <a:lvl5pPr marL="4572000" lvl="4" indent="-6223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600"/>
            </a:lvl5pPr>
            <a:lvl6pPr marL="5486400" lvl="5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6pPr>
            <a:lvl7pPr marL="6400800" lvl="6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600"/>
            </a:lvl7pPr>
            <a:lvl8pPr marL="7315200" lvl="7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600"/>
            </a:lvl8pPr>
            <a:lvl9pPr marL="8229600" lvl="8" indent="-6223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6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6/12/24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18287999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4"/>
            <a:ext cx="2276477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8" y="2582581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5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7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0"/>
            <a:ext cx="2276477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4117187"/>
            <a:ext cx="15773400" cy="2904099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Магические методы классов</a:t>
            </a:r>
            <a:b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часть </a:t>
            </a:r>
            <a:r>
              <a:rPr lang="en-US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2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3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8"/>
            <a:ext cx="13717875" cy="1989137"/>
          </a:xfrm>
        </p:spPr>
        <p:txBody>
          <a:bodyPr/>
          <a:lstStyle/>
          <a:p>
            <a:r>
              <a:rPr lang="ru-RU" dirty="0"/>
              <a:t>Методы </a:t>
            </a:r>
            <a:br>
              <a:rPr lang="ru-RU" dirty="0"/>
            </a:br>
            <a:r>
              <a:rPr lang="ru-RU" dirty="0"/>
              <a:t>__</a:t>
            </a:r>
            <a:r>
              <a:rPr lang="en-US" dirty="0"/>
              <a:t>add__ __sub__ __</a:t>
            </a:r>
            <a:r>
              <a:rPr lang="en-US" dirty="0" err="1"/>
              <a:t>mul</a:t>
            </a:r>
            <a:r>
              <a:rPr lang="en-US" dirty="0"/>
              <a:t>__ __</a:t>
            </a:r>
            <a:r>
              <a:rPr lang="en-US" dirty="0" err="1"/>
              <a:t>truediv</a:t>
            </a:r>
            <a:r>
              <a:rPr lang="en-US" dirty="0"/>
              <a:t>__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2806861"/>
            <a:ext cx="16743316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Vector: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x, y):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__add__(self, other):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Vector(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other.x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other.y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__sub__(self, other):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Vector(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other.x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other.y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scalar):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Vector(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* scalar,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* scalar)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truediv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scalar):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Vector(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/ scalar,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/ scalar)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f"Vector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}, {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})"</a:t>
            </a:r>
          </a:p>
        </p:txBody>
      </p:sp>
    </p:spTree>
    <p:extLst>
      <p:ext uri="{BB962C8B-B14F-4D97-AF65-F5344CB8AC3E}">
        <p14:creationId xmlns:p14="http://schemas.microsoft.com/office/powerpoint/2010/main" val="254032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5003762" y="284443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сравнения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eq__</a:t>
            </a: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__ne__</a:t>
            </a: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0" b="1" i="0" u="none" strike="noStrike" cap="none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lt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endParaRPr lang="ru-RU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0" b="1" i="0" u="none" strike="noStrike" cap="none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gt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 </a:t>
            </a:r>
          </a:p>
        </p:txBody>
      </p:sp>
    </p:spTree>
    <p:extLst>
      <p:ext uri="{BB962C8B-B14F-4D97-AF65-F5344CB8AC3E}">
        <p14:creationId xmlns:p14="http://schemas.microsoft.com/office/powerpoint/2010/main" val="4114739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8"/>
            <a:ext cx="13717875" cy="1989137"/>
          </a:xfrm>
        </p:spPr>
        <p:txBody>
          <a:bodyPr/>
          <a:lstStyle/>
          <a:p>
            <a:r>
              <a:rPr lang="ru-RU" dirty="0"/>
              <a:t>Методы</a:t>
            </a:r>
            <a:r>
              <a:rPr lang="en-US" dirty="0"/>
              <a:t> </a:t>
            </a:r>
            <a:r>
              <a:rPr lang="ru-RU" dirty="0"/>
              <a:t>сравнения </a:t>
            </a:r>
            <a:br>
              <a:rPr lang="ru-RU" dirty="0"/>
            </a:br>
            <a:r>
              <a:rPr lang="ru-RU" dirty="0"/>
              <a:t>__</a:t>
            </a:r>
            <a:r>
              <a:rPr lang="en-US" dirty="0"/>
              <a:t>eq__, __ne__, __</a:t>
            </a:r>
            <a:r>
              <a:rPr lang="en-US" dirty="0" err="1"/>
              <a:t>lt</a:t>
            </a:r>
            <a:r>
              <a:rPr lang="en-US" dirty="0"/>
              <a:t>__, __</a:t>
            </a:r>
            <a:r>
              <a:rPr lang="en-US" dirty="0" err="1"/>
              <a:t>gt</a:t>
            </a:r>
            <a:r>
              <a:rPr lang="en-US" dirty="0"/>
              <a:t>__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316313"/>
            <a:ext cx="1674331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Методы </a:t>
            </a:r>
            <a:r>
              <a:rPr lang="en-US" sz="2400" dirty="0"/>
              <a:t>__eq__, __ne__, __</a:t>
            </a:r>
            <a:r>
              <a:rPr lang="en-US" sz="2400" dirty="0" err="1"/>
              <a:t>lt</a:t>
            </a:r>
            <a:r>
              <a:rPr lang="en-US" sz="2400" dirty="0"/>
              <a:t>__, __</a:t>
            </a:r>
            <a:r>
              <a:rPr lang="en-US" sz="2400" dirty="0" err="1"/>
              <a:t>gt</a:t>
            </a:r>
            <a:r>
              <a:rPr lang="en-US" sz="2400" dirty="0"/>
              <a:t>__</a:t>
            </a:r>
          </a:p>
          <a:p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Позволяют переопределить операции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сравнения с объектам класса: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__</a:t>
            </a:r>
            <a:r>
              <a:rPr lang="en-US" sz="2400" dirty="0"/>
              <a:t>eq__</a:t>
            </a:r>
            <a:r>
              <a:rPr lang="ru-RU" sz="2400" dirty="0"/>
              <a:t> - равенство</a:t>
            </a:r>
            <a:r>
              <a:rPr lang="en-US" sz="2400" dirty="0"/>
              <a:t>,</a:t>
            </a:r>
            <a:r>
              <a:rPr lang="ru-RU" sz="2400" dirty="0"/>
              <a:t> оператор «==»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__ne__</a:t>
            </a:r>
            <a:r>
              <a:rPr lang="ru-RU" sz="2400" dirty="0"/>
              <a:t> - не равенство</a:t>
            </a:r>
            <a:r>
              <a:rPr lang="en-US" sz="2400" dirty="0"/>
              <a:t>, </a:t>
            </a:r>
            <a:r>
              <a:rPr lang="ru-RU" sz="2400" dirty="0"/>
              <a:t>оператор «!=»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__</a:t>
            </a:r>
            <a:r>
              <a:rPr lang="en-US" sz="2400" dirty="0" err="1"/>
              <a:t>lt</a:t>
            </a:r>
            <a:r>
              <a:rPr lang="en-US" sz="2400" dirty="0"/>
              <a:t>__</a:t>
            </a:r>
            <a:r>
              <a:rPr lang="ru-RU" sz="2400" dirty="0"/>
              <a:t> - меньше чем</a:t>
            </a:r>
            <a:r>
              <a:rPr lang="en-US" sz="2400" dirty="0"/>
              <a:t>,</a:t>
            </a:r>
            <a:r>
              <a:rPr lang="ru-RU" sz="2400" dirty="0"/>
              <a:t> оператор «</a:t>
            </a:r>
            <a:r>
              <a:rPr lang="en-US" sz="2400" dirty="0"/>
              <a:t>&lt;</a:t>
            </a:r>
            <a:r>
              <a:rPr lang="ru-RU" sz="2400" dirty="0"/>
              <a:t>»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__</a:t>
            </a:r>
            <a:r>
              <a:rPr lang="en-US" sz="2400" dirty="0" err="1"/>
              <a:t>gt</a:t>
            </a:r>
            <a:r>
              <a:rPr lang="en-US" sz="2400" dirty="0"/>
              <a:t>__</a:t>
            </a:r>
            <a:r>
              <a:rPr lang="ru-RU" sz="2400" dirty="0"/>
              <a:t> - больше чем</a:t>
            </a:r>
            <a:r>
              <a:rPr lang="en-US" sz="2400" dirty="0"/>
              <a:t> ,</a:t>
            </a:r>
            <a:r>
              <a:rPr lang="ru-RU" sz="2400" dirty="0"/>
              <a:t> оператор «</a:t>
            </a:r>
            <a:r>
              <a:rPr lang="en-US" sz="2400" dirty="0"/>
              <a:t>&gt;</a:t>
            </a:r>
            <a:r>
              <a:rPr lang="ru-RU" sz="2400" dirty="0"/>
              <a:t>»</a:t>
            </a:r>
            <a:endParaRPr lang="en-US" sz="2400" dirty="0"/>
          </a:p>
          <a:p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4170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8"/>
            <a:ext cx="13717875" cy="1989137"/>
          </a:xfrm>
        </p:spPr>
        <p:txBody>
          <a:bodyPr/>
          <a:lstStyle/>
          <a:p>
            <a:r>
              <a:rPr lang="ru-RU" dirty="0"/>
              <a:t>Методы сравнения </a:t>
            </a:r>
            <a:br>
              <a:rPr lang="ru-RU" dirty="0"/>
            </a:br>
            <a:r>
              <a:rPr lang="ru-RU" dirty="0"/>
              <a:t>__</a:t>
            </a:r>
            <a:r>
              <a:rPr lang="en-US" dirty="0"/>
              <a:t>eq__, __ne__, __</a:t>
            </a:r>
            <a:r>
              <a:rPr lang="en-US" dirty="0" err="1"/>
              <a:t>lt</a:t>
            </a:r>
            <a:r>
              <a:rPr lang="en-US" dirty="0"/>
              <a:t>__, __</a:t>
            </a:r>
            <a:r>
              <a:rPr lang="en-US" dirty="0" err="1"/>
              <a:t>gt</a:t>
            </a:r>
            <a:r>
              <a:rPr lang="en-US" dirty="0"/>
              <a:t>__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368337"/>
            <a:ext cx="16743316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Person: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name, age):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self.name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name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self.age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__eq__(self, other):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isinstance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(other, Person):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self.name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other.name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self.age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other.age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False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__ne__(self, other):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not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self.__eq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__(other)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other):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isinstance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(other, Person):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self.age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other.age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NotImplemented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209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Пример реализации магических методов </a:t>
            </a:r>
            <a:br>
              <a:rPr lang="ru-RU" sz="2400" dirty="0">
                <a:solidFill>
                  <a:schemeClr val="tx1"/>
                </a:solidFill>
                <a:latin typeface="+mn-lt"/>
              </a:rPr>
            </a:b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practice.py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comarision.py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84457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en-US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Магические методы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6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 lang="ru-RU" sz="60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4197834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+mn-lt"/>
              </a:rPr>
              <a:t>Выполните задания в файл</a:t>
            </a:r>
            <a:r>
              <a:rPr lang="ru-RU" sz="2400" b="1" dirty="0">
                <a:solidFill>
                  <a:schemeClr val="tx1"/>
                </a:solidFill>
                <a:latin typeface="+mn-lt"/>
              </a:rPr>
              <a:t>ах</a:t>
            </a:r>
            <a:r>
              <a:rPr lang="ru-RU" sz="2400" b="1" i="0" dirty="0">
                <a:solidFill>
                  <a:schemeClr val="tx1"/>
                </a:solidFill>
                <a:latin typeface="+mn-lt"/>
              </a:rPr>
              <a:t>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tx1"/>
                </a:solidFill>
                <a:latin typeface="+mn-lt"/>
              </a:rPr>
              <a:t>Exercises/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comarision.py</a:t>
            </a:r>
            <a:endParaRPr lang="en-US" sz="2400" i="0" dirty="0">
              <a:solidFill>
                <a:schemeClr val="tx1"/>
              </a:solidFill>
              <a:latin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tx1"/>
                </a:solidFill>
                <a:latin typeface="+mn-lt"/>
              </a:rPr>
              <a:t>Exercises/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vector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.py</a:t>
            </a:r>
            <a:endParaRPr lang="ru-RU" sz="2400" i="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endParaRPr lang="ru-RU" sz="2400" b="0" i="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+mn-lt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+mn-lt"/>
              </a:rPr>
              <a:t>Как работать с заданием: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+mn-lt"/>
              </a:rPr>
              <a:t>Поделитесь на команды по 3-4 человека и перейдите в сессионные залы.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+mn-lt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+mn-lt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428046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299" y="2713809"/>
            <a:ext cx="16743317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b="1" dirty="0">
                <a:solidFill>
                  <a:schemeClr val="tx1"/>
                </a:solidFill>
                <a:latin typeface="+mn-lt"/>
              </a:rPr>
              <a:t>Магические методы (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Exercises/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comparision.py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Напишите класс, который переопределяет все методы сравнения (__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eq__, __ne__, __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lt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__, __le__, __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gt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__, __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ge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__)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для сравнения объектов по нескольким критериям: сначала по имени, затем по возрасту</a:t>
            </a:r>
          </a:p>
        </p:txBody>
      </p:sp>
    </p:spTree>
    <p:extLst>
      <p:ext uri="{BB962C8B-B14F-4D97-AF65-F5344CB8AC3E}">
        <p14:creationId xmlns:p14="http://schemas.microsoft.com/office/powerpoint/2010/main" val="19211485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299" y="2713809"/>
            <a:ext cx="16743317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lang="ru-RU" sz="2400" b="1" dirty="0">
                <a:solidFill>
                  <a:schemeClr val="tx1"/>
                </a:solidFill>
                <a:latin typeface="+mn-lt"/>
              </a:rPr>
              <a:t>Магические методы (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Exercises/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vector.py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Напишите класс 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Vector,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который реализует методы математических операций и сравнения</a:t>
            </a:r>
            <a:endParaRPr lang="en-US" sz="2400" i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13465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0" dirty="0" err="1">
                <a:solidFill>
                  <a:schemeClr val="bg1"/>
                </a:solidFill>
              </a:rPr>
              <a:t>Работа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в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сессионном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зале</a:t>
            </a:r>
            <a:endParaRPr lang="en" sz="5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" y="2114550"/>
            <a:ext cx="5676900" cy="720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2500" y="952500"/>
            <a:ext cx="2894946" cy="533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26126" y="3632564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3" y="959707"/>
            <a:ext cx="21432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2" y="2114550"/>
            <a:ext cx="9665770" cy="6112043"/>
          </a:xfrm>
          <a:prstGeom prst="roundRect">
            <a:avLst>
              <a:gd name="adj" fmla="val 394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7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lang="en-US" sz="47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Имя </a:t>
            </a:r>
            <a:endParaRPr sz="47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lang="en-US" sz="47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Фамилия</a:t>
            </a:r>
            <a:br>
              <a:rPr lang="en-US" sz="1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5831" b="0" i="0" u="none" strike="noStrike" cap="non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8614065" y="3889986"/>
            <a:ext cx="7610400" cy="28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Текущая должность</a:t>
            </a:r>
            <a:endParaRPr sz="2100" b="1" i="0" u="none" strike="noStrike" cap="none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1" i="0" u="none" strike="noStrike" cap="none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457200" marR="0" lvl="0" indent="-3619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0" b="0" i="0" u="none" strike="noStrike" cap="non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Количество лет опыта</a:t>
            </a:r>
            <a:endParaRPr sz="2100" b="0" i="0" u="none" strike="noStrike" cap="non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marR="0" lvl="0" indent="-3619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0" b="0" i="0" u="none" strike="noStrike" cap="non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Какой у Вас опыт - ключевые кейсы</a:t>
            </a:r>
            <a:endParaRPr sz="2100" b="0" i="0" u="none" strike="noStrike" cap="non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marR="0" lvl="0" indent="-3619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0" b="0" i="0" u="none" strike="noStrike" cap="non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Самые яркие проекты</a:t>
            </a:r>
            <a:endParaRPr sz="2100" b="0" i="0" u="none" strike="noStrike" cap="non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marR="0" lvl="0" indent="-3619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0" b="0" i="0" u="none" strike="noStrike" cap="non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Дополнительная информация по вашему усмотрению</a:t>
            </a:r>
            <a:endParaRPr sz="2100" b="0" i="0" u="none" strike="noStrike" cap="non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 b="0" i="0" u="none" strike="noStrike" cap="non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3" y="6694267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59"/>
                <a:buFont typeface="Arial"/>
                <a:buNone/>
              </a:pPr>
              <a:endParaRPr sz="11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59"/>
                <a:buFont typeface="Arial"/>
                <a:buNone/>
              </a:pPr>
              <a:endParaRPr sz="11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2"/>
          <p:cNvSpPr txBox="1"/>
          <p:nvPr/>
        </p:nvSpPr>
        <p:spPr>
          <a:xfrm>
            <a:off x="1950450" y="5134615"/>
            <a:ext cx="36810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US" sz="27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Фото преподавателя</a:t>
            </a:r>
            <a:endParaRPr sz="2700" b="1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" name="Google Shape;38;p2"/>
          <p:cNvSpPr txBox="1"/>
          <p:nvPr/>
        </p:nvSpPr>
        <p:spPr>
          <a:xfrm>
            <a:off x="8677891" y="6776718"/>
            <a:ext cx="4671600" cy="992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 b="0" i="0" u="sng" strike="noStrike" cap="none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Корпоративный e-mail </a:t>
            </a:r>
            <a:endParaRPr sz="2000" b="0" i="0" u="sng" strike="noStrike" cap="none">
              <a:solidFill>
                <a:srgbClr val="F1672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 b="0" i="0" u="sng" strike="noStrike" cap="none">
                <a:solidFill>
                  <a:srgbClr val="F16720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Социальные сети (по желанию)</a:t>
            </a:r>
            <a:endParaRPr sz="2000" b="0" i="0" u="sng" strike="noStrike" cap="none">
              <a:solidFill>
                <a:srgbClr val="F16720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5003762" y="284443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 </a:t>
            </a:r>
            <a:endParaRPr lang="en-US" sz="8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eq__ </a:t>
            </a: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и __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hash__</a:t>
            </a:r>
          </a:p>
        </p:txBody>
      </p:sp>
    </p:spTree>
    <p:extLst>
      <p:ext uri="{BB962C8B-B14F-4D97-AF65-F5344CB8AC3E}">
        <p14:creationId xmlns:p14="http://schemas.microsoft.com/office/powerpoint/2010/main" val="32514945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8"/>
            <a:ext cx="13717875" cy="1989137"/>
          </a:xfrm>
        </p:spPr>
        <p:txBody>
          <a:bodyPr/>
          <a:lstStyle/>
          <a:p>
            <a:r>
              <a:rPr lang="ru-RU" dirty="0"/>
              <a:t>Методы</a:t>
            </a:r>
            <a:r>
              <a:rPr lang="en-US" dirty="0"/>
              <a:t> </a:t>
            </a:r>
            <a:r>
              <a:rPr lang="ru-RU" dirty="0"/>
              <a:t>сравнения </a:t>
            </a:r>
            <a:br>
              <a:rPr lang="ru-RU" dirty="0"/>
            </a:br>
            <a:r>
              <a:rPr lang="ru-RU" dirty="0"/>
              <a:t>__</a:t>
            </a:r>
            <a:r>
              <a:rPr lang="en-US" dirty="0"/>
              <a:t>eq__, </a:t>
            </a:r>
            <a:r>
              <a:rPr lang="ru-RU" dirty="0"/>
              <a:t>__</a:t>
            </a:r>
            <a:r>
              <a:rPr lang="en-US" dirty="0"/>
              <a:t>hash__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316313"/>
            <a:ext cx="16743316" cy="66718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Методы __</a:t>
            </a:r>
            <a:r>
              <a:rPr lang="en-US" sz="2400" dirty="0"/>
              <a:t>eq__ </a:t>
            </a:r>
            <a:r>
              <a:rPr lang="ru-RU" sz="2400" dirty="0"/>
              <a:t>и __</a:t>
            </a:r>
            <a:r>
              <a:rPr lang="en-US" sz="2400" dirty="0"/>
              <a:t>hash__ </a:t>
            </a:r>
            <a:r>
              <a:rPr lang="ru-RU" sz="2400" dirty="0"/>
              <a:t>играют ключевую роль в определении поведения объектов при сравнении на равенство и при использовании объектов в качестве ключей в хеш-таблицах (например, в словарях и множествах). 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Они часто используются вместе, чтобы обеспечить корректное поведение при проверке равенства и обеспечении уникальности объектов в коллекциях, основанных на хешировании.</a:t>
            </a:r>
          </a:p>
          <a:p>
            <a:pPr>
              <a:lnSpc>
                <a:spcPct val="150000"/>
              </a:lnSpc>
            </a:pPr>
            <a:endParaRPr lang="ru-RU" sz="2400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</a:rPr>
              <a:t>Метод __</a:t>
            </a:r>
            <a:r>
              <a:rPr lang="en-US" sz="2400" dirty="0">
                <a:latin typeface="+mn-lt"/>
              </a:rPr>
              <a:t>eq__ </a:t>
            </a:r>
            <a:r>
              <a:rPr lang="ru-RU" sz="2400" dirty="0">
                <a:latin typeface="+mn-lt"/>
              </a:rPr>
              <a:t>используется для перегрузки оператора равенства ==. </a:t>
            </a:r>
            <a:br>
              <a:rPr lang="ru-RU" sz="2400" dirty="0">
                <a:latin typeface="+mn-lt"/>
              </a:rPr>
            </a:br>
            <a:r>
              <a:rPr lang="ru-RU" sz="2400" dirty="0">
                <a:latin typeface="+mn-lt"/>
              </a:rPr>
              <a:t>Он позволяет определить, когда два объекта считаются равными.</a:t>
            </a:r>
          </a:p>
          <a:p>
            <a:pPr>
              <a:lnSpc>
                <a:spcPct val="150000"/>
              </a:lnSpc>
            </a:pPr>
            <a:endParaRPr lang="ru-RU" sz="2400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</a:rPr>
              <a:t>Метод __</a:t>
            </a:r>
            <a:r>
              <a:rPr lang="en-US" sz="2400" dirty="0">
                <a:latin typeface="+mn-lt"/>
              </a:rPr>
              <a:t>hash__ </a:t>
            </a:r>
            <a:r>
              <a:rPr lang="ru-RU" sz="2400" dirty="0">
                <a:latin typeface="+mn-lt"/>
              </a:rPr>
              <a:t>используется для получения </a:t>
            </a:r>
            <a:r>
              <a:rPr lang="ru-RU" sz="2400" dirty="0" err="1">
                <a:latin typeface="+mn-lt"/>
              </a:rPr>
              <a:t>хеш</a:t>
            </a:r>
            <a:r>
              <a:rPr lang="ru-RU" sz="2400" dirty="0">
                <a:latin typeface="+mn-lt"/>
              </a:rPr>
              <a:t>-значения объекта. Этот метод необходим для использования объекта в качестве ключа в словарях или для добавления объекта в множество. Если класс определяет __</a:t>
            </a:r>
            <a:r>
              <a:rPr lang="en-US" sz="2400" dirty="0">
                <a:latin typeface="+mn-lt"/>
              </a:rPr>
              <a:t>eq__, </a:t>
            </a:r>
            <a:r>
              <a:rPr lang="ru-RU" sz="2400" dirty="0">
                <a:latin typeface="+mn-lt"/>
              </a:rPr>
              <a:t>он также должен определить __</a:t>
            </a:r>
            <a:r>
              <a:rPr lang="en-US" sz="2400" dirty="0">
                <a:latin typeface="+mn-lt"/>
              </a:rPr>
              <a:t>hash__, </a:t>
            </a:r>
            <a:r>
              <a:rPr lang="ru-RU" sz="2400" dirty="0">
                <a:latin typeface="+mn-lt"/>
              </a:rPr>
              <a:t>чтобы объекты могли корректно работать в хеш-таблицах.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53428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8"/>
            <a:ext cx="13717875" cy="1989137"/>
          </a:xfrm>
        </p:spPr>
        <p:txBody>
          <a:bodyPr/>
          <a:lstStyle/>
          <a:p>
            <a:r>
              <a:rPr lang="ru-RU" dirty="0"/>
              <a:t>Методы</a:t>
            </a:r>
            <a:r>
              <a:rPr lang="en-US" dirty="0"/>
              <a:t> </a:t>
            </a:r>
            <a:r>
              <a:rPr lang="ru-RU" dirty="0"/>
              <a:t>сравнения </a:t>
            </a:r>
            <a:br>
              <a:rPr lang="ru-RU" dirty="0"/>
            </a:br>
            <a:r>
              <a:rPr lang="ru-RU" dirty="0"/>
              <a:t>__</a:t>
            </a:r>
            <a:r>
              <a:rPr lang="en-US" dirty="0"/>
              <a:t>eq__, </a:t>
            </a:r>
            <a:r>
              <a:rPr lang="ru-RU" dirty="0"/>
              <a:t>__</a:t>
            </a:r>
            <a:r>
              <a:rPr lang="en-US" dirty="0"/>
              <a:t>hash__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316313"/>
            <a:ext cx="16743316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Person: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name, age):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name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self.age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age</a:t>
            </a:r>
          </a:p>
          <a:p>
            <a:pPr>
              <a:lnSpc>
                <a:spcPct val="15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__eq__(self, other):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isinstance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(other, Person):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return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other.name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and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self.age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other.age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False</a:t>
            </a:r>
          </a:p>
          <a:p>
            <a:pPr>
              <a:lnSpc>
                <a:spcPct val="15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__hash__(self):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hash((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self.age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4751528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8"/>
            <a:ext cx="13717875" cy="1989137"/>
          </a:xfrm>
        </p:spPr>
        <p:txBody>
          <a:bodyPr/>
          <a:lstStyle/>
          <a:p>
            <a:r>
              <a:rPr lang="ru-RU" dirty="0"/>
              <a:t>Методы</a:t>
            </a:r>
            <a:r>
              <a:rPr lang="en-US" dirty="0"/>
              <a:t> </a:t>
            </a:r>
            <a:r>
              <a:rPr lang="ru-RU" dirty="0"/>
              <a:t>сравнения </a:t>
            </a:r>
            <a:br>
              <a:rPr lang="ru-RU" dirty="0"/>
            </a:br>
            <a:r>
              <a:rPr lang="ru-RU" dirty="0"/>
              <a:t>__</a:t>
            </a:r>
            <a:r>
              <a:rPr lang="en-US" dirty="0"/>
              <a:t>eq__, </a:t>
            </a:r>
            <a:r>
              <a:rPr lang="ru-RU" dirty="0"/>
              <a:t>__</a:t>
            </a:r>
            <a:r>
              <a:rPr lang="en-US" dirty="0"/>
              <a:t>hash__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2793799"/>
            <a:ext cx="16743316" cy="66718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Важные моменты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Совместное использование __</a:t>
            </a:r>
            <a:r>
              <a:rPr lang="en-US" sz="2400" dirty="0"/>
              <a:t>eq__ </a:t>
            </a:r>
            <a:r>
              <a:rPr lang="ru-RU" sz="2400" dirty="0"/>
              <a:t>и __</a:t>
            </a:r>
            <a:r>
              <a:rPr lang="en-US" sz="2400" dirty="0"/>
              <a:t>hash__: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Если вы определяете __</a:t>
            </a:r>
            <a:r>
              <a:rPr lang="en-US" sz="2400" dirty="0"/>
              <a:t>eq__, </a:t>
            </a:r>
            <a:r>
              <a:rPr lang="ru-RU" sz="2400" dirty="0"/>
              <a:t>также рекомендуется определить __</a:t>
            </a:r>
            <a:r>
              <a:rPr lang="en-US" sz="2400" dirty="0"/>
              <a:t>hash__, </a:t>
            </a:r>
            <a:r>
              <a:rPr lang="ru-RU" sz="2400" dirty="0"/>
              <a:t>чтобы объект можно было использовать в хеш-таблицах.  </a:t>
            </a:r>
            <a:r>
              <a:rPr lang="ru-RU" sz="2400" dirty="0" err="1"/>
              <a:t>Хеш</a:t>
            </a:r>
            <a:r>
              <a:rPr lang="ru-RU" sz="2400" dirty="0"/>
              <a:t>-значение должно быть неизменным, пока объект участвует в хеш-таблицах.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Правило неизменяемости:</a:t>
            </a: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Если два объекта равны (</a:t>
            </a:r>
            <a:r>
              <a:rPr lang="en-US" sz="2400" dirty="0"/>
              <a:t>a == b), </a:t>
            </a:r>
            <a:r>
              <a:rPr lang="ru-RU" sz="2400" dirty="0"/>
              <a:t>они должны иметь одинаковые </a:t>
            </a:r>
            <a:r>
              <a:rPr lang="ru-RU" sz="2400" dirty="0" err="1"/>
              <a:t>хеш</a:t>
            </a:r>
            <a:r>
              <a:rPr lang="ru-RU" sz="2400" dirty="0"/>
              <a:t>-значения (</a:t>
            </a:r>
            <a:r>
              <a:rPr lang="en-US" sz="2400" dirty="0"/>
              <a:t>hash(a) == hash(b)).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Исключения:</a:t>
            </a: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Если объект изменяемый и его состояние влияет на сравнение, то использование такого объекта в качестве ключа в словаре или элемента множества может привести к непредсказуемым результатам.</a:t>
            </a:r>
          </a:p>
        </p:txBody>
      </p:sp>
    </p:spTree>
    <p:extLst>
      <p:ext uri="{BB962C8B-B14F-4D97-AF65-F5344CB8AC3E}">
        <p14:creationId xmlns:p14="http://schemas.microsoft.com/office/powerpoint/2010/main" val="40107843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53602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en-US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Магические методы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6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 lang="ru-RU" sz="60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5575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Выполните задания в файлах: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en-US" sz="2400" i="0" dirty="0" err="1">
                <a:solidFill>
                  <a:schemeClr val="tx1"/>
                </a:solidFill>
                <a:latin typeface="JetBrains Mono"/>
              </a:rPr>
              <a:t>complex.py</a:t>
            </a:r>
            <a:endParaRPr lang="ru-RU" sz="2400" i="0" dirty="0">
              <a:solidFill>
                <a:schemeClr val="tx1"/>
              </a:solidFill>
              <a:latin typeface="JetBrains Mono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en-US" sz="2400" i="0" dirty="0" err="1">
                <a:solidFill>
                  <a:schemeClr val="tx1"/>
                </a:solidFill>
                <a:latin typeface="JetBrains Mono"/>
              </a:rPr>
              <a:t>complex.py</a:t>
            </a:r>
            <a:endParaRPr lang="ru-RU" sz="240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0" i="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i="0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299" y="2713809"/>
            <a:ext cx="16743317" cy="3347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ru-RU" sz="2400" b="1" dirty="0">
                <a:solidFill>
                  <a:schemeClr val="tx1"/>
                </a:solidFill>
                <a:latin typeface="+mn-lt"/>
              </a:rPr>
              <a:t>Магические методы (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Exercises/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complex.py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Создайте класс 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ComplexNumber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,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который будет представлять комплексные числа.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Перегрузите различные магические методы для выполнения арифметических операций, сравнения и для управления атрибутами воспользуйтесь методами установки атрибутов.</a:t>
            </a: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Добавьте </a:t>
            </a:r>
            <a:r>
              <a:rPr lang="ru-RU" sz="2400" i="0" dirty="0" err="1">
                <a:solidFill>
                  <a:schemeClr val="tx1"/>
                </a:solidFill>
                <a:latin typeface="+mn-lt"/>
              </a:rPr>
              <a:t>логирование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 времени исполнения операций хеширования с помощью класс декоратора 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TimeLogger</a:t>
            </a:r>
            <a:endParaRPr lang="en-US" sz="2400" i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500736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299" y="2713809"/>
            <a:ext cx="16743317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4"/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Exercises/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BankAccount.py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endParaRPr lang="en-US" sz="2400" b="1" i="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Создайте класс 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BankAccount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,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который будет представлять банковский счет. Класс должен включать следующие функции:</a:t>
            </a:r>
          </a:p>
          <a:p>
            <a:pPr>
              <a:lnSpc>
                <a:spcPct val="150000"/>
              </a:lnSpc>
            </a:pPr>
            <a:endParaRPr lang="ru-RU" sz="2400" i="0" dirty="0">
              <a:solidFill>
                <a:schemeClr val="tx1"/>
              </a:solidFill>
              <a:latin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Инкапсуляция: Приватные атрибуты для номера счета и баланса.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Конструктор: Метод для инициализации объекта с номером счета и начальным балансом.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Геттеры и сеттеры: Методы для доступа и изменения баланса.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i="0" dirty="0">
                <a:solidFill>
                  <a:schemeClr val="tx1"/>
                </a:solidFill>
                <a:latin typeface="+mn-lt"/>
              </a:rPr>
              <a:t>Магические методы: Методы для добавления и снятия денег (__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add__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и __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sub__),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сравнения балансов (__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eq__, __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lt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__, __le__,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и т.д.), строкового представления (__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str__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и __</a:t>
            </a:r>
            <a:r>
              <a:rPr lang="en-US" sz="2400" i="0" dirty="0" err="1">
                <a:solidFill>
                  <a:schemeClr val="tx1"/>
                </a:solidFill>
                <a:latin typeface="+mn-lt"/>
              </a:rPr>
              <a:t>repr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__), </a:t>
            </a:r>
            <a:r>
              <a:rPr lang="ru-RU" sz="2400" i="0" dirty="0">
                <a:solidFill>
                  <a:schemeClr val="tx1"/>
                </a:solidFill>
                <a:latin typeface="+mn-lt"/>
              </a:rPr>
              <a:t>и вызова объекта (__</a:t>
            </a:r>
            <a:r>
              <a:rPr lang="en-US" sz="2400" i="0" dirty="0">
                <a:solidFill>
                  <a:schemeClr val="tx1"/>
                </a:solidFill>
                <a:latin typeface="+mn-lt"/>
              </a:rPr>
              <a:t>call__).</a:t>
            </a:r>
          </a:p>
        </p:txBody>
      </p:sp>
    </p:spTree>
    <p:extLst>
      <p:ext uri="{BB962C8B-B14F-4D97-AF65-F5344CB8AC3E}">
        <p14:creationId xmlns:p14="http://schemas.microsoft.com/office/powerpoint/2010/main" val="13912309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0" dirty="0" err="1">
                <a:solidFill>
                  <a:schemeClr val="bg1"/>
                </a:solidFill>
              </a:rPr>
              <a:t>Работа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в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сессионном</a:t>
            </a:r>
            <a:r>
              <a:rPr lang="en" sz="5600" dirty="0">
                <a:solidFill>
                  <a:schemeClr val="bg1"/>
                </a:solidFill>
              </a:rPr>
              <a:t> </a:t>
            </a:r>
            <a:r>
              <a:rPr lang="en" sz="5600" dirty="0" err="1">
                <a:solidFill>
                  <a:schemeClr val="bg1"/>
                </a:solidFill>
              </a:rPr>
              <a:t>зале</a:t>
            </a:r>
            <a:endParaRPr lang="en" sz="5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8634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3955841"/>
            <a:ext cx="12471763" cy="30880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0" b="0" i="0" u="none" strike="noStrike" dirty="0">
              <a:solidFill>
                <a:srgbClr val="000000"/>
              </a:solidFill>
              <a:effectLst/>
            </a:endParaRP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latin typeface="Arial" panose="020B0604020202020204" pitchFamily="34" charset="0"/>
              </a:rPr>
              <a:t> 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что получилось сделать;</a:t>
            </a:r>
          </a:p>
          <a:p>
            <a:pPr algn="l" rtl="0" fontAlgn="base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br>
              <a:rPr lang="ru-RU" sz="2800" b="0" i="0" u="none" strike="noStrike" dirty="0">
                <a:solidFill>
                  <a:srgbClr val="000000"/>
                </a:solidFill>
                <a:effectLst/>
              </a:rPr>
            </a:b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" y="952500"/>
            <a:ext cx="2894946" cy="53333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3" y="920516"/>
            <a:ext cx="21432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2" y="2114550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lang="ru-RU" sz="47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Игорь</a:t>
            </a:r>
            <a:endParaRPr lang="ru-RU" sz="4700" b="1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lang="ru-RU" sz="47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Стурейко</a:t>
            </a:r>
            <a:br>
              <a:rPr lang="en-US" sz="17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5831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6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59"/>
                <a:buFont typeface="Arial"/>
                <a:buNone/>
              </a:pPr>
              <a:endParaRPr sz="11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59"/>
                <a:buFont typeface="Arial"/>
                <a:buNone/>
              </a:pPr>
              <a:endParaRPr sz="11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4"/>
            <a:ext cx="4671600" cy="992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2000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2000" b="0" i="0" u="sng" strike="noStrike" cap="none" dirty="0">
              <a:solidFill>
                <a:srgbClr val="F1672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 b="0" i="0" u="sng" strike="noStrike" cap="none" dirty="0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LinkedIn: </a:t>
            </a:r>
            <a:r>
              <a:rPr lang="en-US" sz="2000" b="0" i="0" u="sng" strike="noStrike" cap="none" dirty="0" err="1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igor-stureiko</a:t>
            </a:r>
            <a:r>
              <a:rPr lang="en-US" sz="2000" b="0" i="0" u="sng" strike="noStrike" cap="none" dirty="0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1" y="2600679"/>
            <a:ext cx="6075477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0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0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0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0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0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0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0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0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0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0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1A7E28D-2766-7E44-B57F-BD9828098B9C}"/>
              </a:ext>
            </a:extLst>
          </p:cNvPr>
          <p:cNvSpPr/>
          <p:nvPr/>
        </p:nvSpPr>
        <p:spPr>
          <a:xfrm>
            <a:off x="4816929" y="1485838"/>
            <a:ext cx="9284779" cy="520842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/>
              <a:t>Отредактировать под преподавателя</a:t>
            </a:r>
            <a:endParaRPr lang="en-US" sz="32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5003762" y="284443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i="1" u="none" strike="noStrike" cap="none" dirty="0">
                <a:solidFill>
                  <a:schemeClr val="lt1"/>
                </a:solidFill>
                <a:latin typeface="+mn-lt"/>
                <a:ea typeface="Inter"/>
                <a:cs typeface="Inter"/>
                <a:sym typeface="Inter"/>
              </a:rPr>
              <a:t>Дополнительный материал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i="1" dirty="0">
                <a:solidFill>
                  <a:schemeClr val="lt1"/>
                </a:solidFill>
                <a:latin typeface="+mn-lt"/>
                <a:ea typeface="Inter"/>
                <a:cs typeface="Inter"/>
                <a:sym typeface="Inter"/>
              </a:rPr>
              <a:t>(при наличии времени)</a:t>
            </a:r>
            <a:endParaRPr lang="ru-RU" sz="6000" b="1" i="1" u="none" strike="noStrike" cap="none" dirty="0">
              <a:solidFill>
                <a:schemeClr val="lt1"/>
              </a:solidFill>
              <a:latin typeface="+mn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8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Паттерны проектирования</a:t>
            </a:r>
            <a:endParaRPr lang="en-US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1032454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Паттерны проектирования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2691229"/>
            <a:ext cx="17030700" cy="704808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Паттерн проектирования — это часто встречающееся решение определённой проблемы при проектировании архитектуры программ.</a:t>
            </a:r>
          </a:p>
          <a:p>
            <a:pPr algn="l" rtl="0">
              <a:spcBef>
                <a:spcPts val="0"/>
              </a:spcBef>
              <a:spcAft>
                <a:spcPts val="1200"/>
              </a:spcAft>
            </a:pPr>
            <a:endParaRPr lang="ru-RU" sz="2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В отличие от готовых функций или библиотек, паттерн нельзя просто взять и скопировать в программу. Паттерн представляет собой не какой-то конкретный код, а общую концепцию решения той или иной проблемы, которую нужно будет ещё подстроить под нужды вашей программы.</a:t>
            </a:r>
          </a:p>
          <a:p>
            <a:pPr algn="l" rtl="0">
              <a:spcBef>
                <a:spcPts val="0"/>
              </a:spcBef>
              <a:spcAft>
                <a:spcPts val="1200"/>
              </a:spcAft>
            </a:pPr>
            <a:endParaRPr lang="ru-RU" sz="2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Паттерны часто путают с алгоритмами, ведь оба понятия описывают типовые решения каких-то известных проблем. Но если алгоритм — это чёткий набор действий, то паттерн — это высокоуровневое описание решения, реализация которого может отличаться в двух разных программах.</a:t>
            </a:r>
          </a:p>
          <a:p>
            <a:pPr algn="l" rtl="0">
              <a:spcBef>
                <a:spcPts val="0"/>
              </a:spcBef>
              <a:spcAft>
                <a:spcPts val="1200"/>
              </a:spcAft>
            </a:pPr>
            <a:endParaRPr lang="ru-RU" sz="2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Если привести аналогии, то алгоритм — это кулинарный рецепт с чёткими шагами, а паттерн — инженерный чертёж, на котором нарисовано решение, но не конкретные шаги его реализации.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547758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Паттерны проектирования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2691229"/>
            <a:ext cx="17030700" cy="547842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Паттерны проектирования (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Design Patterns) 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были впервые предложены в книге под названием "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Design Patterns: Elements of Reusable Object-Oriented Software", 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опубликованной в 1994 году. Авторами книги являются:</a:t>
            </a:r>
          </a:p>
          <a:p>
            <a:pPr algn="l" rtl="0">
              <a:spcBef>
                <a:spcPts val="0"/>
              </a:spcBef>
              <a:spcAft>
                <a:spcPts val="1200"/>
              </a:spcAft>
            </a:pPr>
            <a:endParaRPr lang="ru-RU" sz="2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indent="-45720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Эрих Гамма (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Erich Gamma)</a:t>
            </a:r>
          </a:p>
          <a:p>
            <a:pPr marL="457200" indent="-45720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Ричард </a:t>
            </a:r>
            <a:r>
              <a:rPr lang="ru-RU" sz="2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Хелм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Richard Helm)</a:t>
            </a:r>
          </a:p>
          <a:p>
            <a:pPr marL="457200" indent="-45720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Ральф Джонсон (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Ralph Johnson)</a:t>
            </a:r>
          </a:p>
          <a:p>
            <a:pPr marL="457200" indent="-45720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Джон </a:t>
            </a:r>
            <a:r>
              <a:rPr lang="ru-RU" sz="2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Влисидес</a:t>
            </a: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John </a:t>
            </a:r>
            <a:r>
              <a:rPr lang="en-US" sz="2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Vlissides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 rtl="0">
              <a:spcBef>
                <a:spcPts val="0"/>
              </a:spcBef>
              <a:spcAft>
                <a:spcPts val="1200"/>
              </a:spcAft>
            </a:pPr>
            <a:endParaRPr lang="ru-RU" sz="2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>
              <a:spcBef>
                <a:spcPts val="0"/>
              </a:spcBef>
              <a:spcAft>
                <a:spcPts val="1200"/>
              </a:spcAft>
            </a:pPr>
            <a:r>
              <a:rPr lang="ru-RU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Эти четыре автора часто называются "Банда Четырех" (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Gang of Four, </a:t>
            </a:r>
            <a:r>
              <a:rPr lang="en-US" sz="2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GoF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523197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Паттерны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2D79DB1-3509-5E4B-873A-2008A9A57F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617971"/>
              </p:ext>
            </p:extLst>
          </p:nvPr>
        </p:nvGraphicFramePr>
        <p:xfrm>
          <a:off x="1257298" y="2321560"/>
          <a:ext cx="17030702" cy="7965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30806">
                  <a:extLst>
                    <a:ext uri="{9D8B030D-6E8A-4147-A177-3AD203B41FA5}">
                      <a16:colId xmlns:a16="http://schemas.microsoft.com/office/drawing/2014/main" val="2079539433"/>
                    </a:ext>
                  </a:extLst>
                </a:gridCol>
                <a:gridCol w="2635656">
                  <a:extLst>
                    <a:ext uri="{9D8B030D-6E8A-4147-A177-3AD203B41FA5}">
                      <a16:colId xmlns:a16="http://schemas.microsoft.com/office/drawing/2014/main" val="2223901181"/>
                    </a:ext>
                  </a:extLst>
                </a:gridCol>
                <a:gridCol w="11064240">
                  <a:extLst>
                    <a:ext uri="{9D8B030D-6E8A-4147-A177-3AD203B41FA5}">
                      <a16:colId xmlns:a16="http://schemas.microsoft.com/office/drawing/2014/main" val="2328433252"/>
                    </a:ext>
                  </a:extLst>
                </a:gridCol>
              </a:tblGrid>
              <a:tr h="370840">
                <a:tc rowSpan="5"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400" b="1" dirty="0"/>
                        <a:t>Порождающие паттерны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000" b="1" dirty="0"/>
                        <a:t>Абстрактная фабрика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Создает семейства связанных объектов, не привязываясь к конкретным классам.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25267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1917700" indent="0">
                        <a:tabLst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000" b="1" dirty="0"/>
                        <a:t>Строитель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Создает сложные объекты пошагово. Даёт возможность использовать один и тот же код для получения разных представлений.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03982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1917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Фабричный метод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Определяет общий интерфейс для создания объектов в суперклассе, позволяя подклассам изменять тип создаваемых объектов.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850082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1114425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Прототип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копировать объекты, не вдаваясь в подробности их реализации.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411085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1114425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Одиночка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Гарантирует, что у класса есть только один экземпляр, и предоставляет к нему глобальную точку доступа.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095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1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ru-RU" sz="1800" b="1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ru-RU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228172"/>
                  </a:ext>
                </a:extLst>
              </a:tr>
              <a:tr h="370840">
                <a:tc rowSpan="7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Структурные паттерны</a:t>
                      </a:r>
                      <a:endParaRPr lang="en-US" sz="2400" b="1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Адаптер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объектам с несовместимыми интерфейсами работать вместе.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4529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Мост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Разделяет один или несколько классов на две отдельные иерархии — абстракцию и реализацию, позволяя изменять их независимо друг от друга.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410490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Компоновщик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сгруппировать объекты в древовидную структуру, а затем работать с ними так, как будто это единичный объект.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530531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Декоратор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динамически добавлять объектам новую функциональность, оборачивая их в полезные «обёртки».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47642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Фасад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Предоставляет простой интерфейс к сложной системе классов, библиотеке или </a:t>
                      </a:r>
                      <a:r>
                        <a:rPr lang="ru-RU" sz="18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фреймворку</a:t>
                      </a: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302785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Легковес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вместить б</a:t>
                      </a:r>
                      <a:r>
                        <a:rPr lang="en-US" sz="18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ó</a:t>
                      </a:r>
                      <a:r>
                        <a:rPr lang="ru-RU" sz="18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льшее</a:t>
                      </a: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 количество объектов в отведённую оперативную память. Легковес экономит память, разделяя общее состояние объектов между собой, вместо хранения одинаковых данных в каждом объекте.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0588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Заместитель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подставлять вместо реальных объектов специальные объекты-заменители. Эти объекты перехватывают вызовы к оригинальному объекту, позволяя сделать что-то до или после передачи вызова оригиналу.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980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71191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Паттерны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2D79DB1-3509-5E4B-873A-2008A9A57F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9751484"/>
              </p:ext>
            </p:extLst>
          </p:nvPr>
        </p:nvGraphicFramePr>
        <p:xfrm>
          <a:off x="1257300" y="3129507"/>
          <a:ext cx="17030702" cy="71639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30806">
                  <a:extLst>
                    <a:ext uri="{9D8B030D-6E8A-4147-A177-3AD203B41FA5}">
                      <a16:colId xmlns:a16="http://schemas.microsoft.com/office/drawing/2014/main" val="2079539433"/>
                    </a:ext>
                  </a:extLst>
                </a:gridCol>
                <a:gridCol w="2635656">
                  <a:extLst>
                    <a:ext uri="{9D8B030D-6E8A-4147-A177-3AD203B41FA5}">
                      <a16:colId xmlns:a16="http://schemas.microsoft.com/office/drawing/2014/main" val="2223901181"/>
                    </a:ext>
                  </a:extLst>
                </a:gridCol>
                <a:gridCol w="11064240">
                  <a:extLst>
                    <a:ext uri="{9D8B030D-6E8A-4147-A177-3AD203B41FA5}">
                      <a16:colId xmlns:a16="http://schemas.microsoft.com/office/drawing/2014/main" val="2328433252"/>
                    </a:ext>
                  </a:extLst>
                </a:gridCol>
              </a:tblGrid>
              <a:tr h="981376">
                <a:tc rowSpan="10"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400" b="1" dirty="0"/>
                        <a:t>Паттерны поведения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000" b="1" dirty="0"/>
                        <a:t>Цепочка обязанностей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Позволяет передавать запросы последовательно по цепочке обработчиков. Каждый последующий обработчик решает, может ли он обработать запрос сам и стоит ли передавать запрос дальше по цепи.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252676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917700" indent="0">
                        <a:tabLst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000" b="1" dirty="0"/>
                        <a:t>Команда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Превращает запросы в объекты, позволяя передавать их как аргументы при вызове методов, ставить запросы в очередь, </a:t>
                      </a:r>
                      <a:r>
                        <a:rPr lang="ru-RU" sz="1800" dirty="0" err="1"/>
                        <a:t>логировать</a:t>
                      </a:r>
                      <a:r>
                        <a:rPr lang="ru-RU" sz="1800" dirty="0"/>
                        <a:t> их, а также поддерживать отмену операций.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039820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917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Итератор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Даёт возможность последовательно обходить элементы составных объектов, не раскрывая их внутреннего представления.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8500820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114425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Посредник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уменьшить связанность множества классов между собой, благодаря перемещению этих связей в один класс-посредник.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4110850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114425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Снимок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делать снимки состояния объектов, не раскрывая подробностей их реализации. Затем снимки можно использовать, чтобы восстановить прошлое состояние объектов.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095750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2700" indent="0">
                        <a:tabLst/>
                      </a:pP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Наблюдатель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Создаёт механизм подписки, позволяющий одним объектам следить и реагировать на события, происходящие в других объектах.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2402431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2700" indent="0">
                        <a:tabLst/>
                      </a:pP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Состояние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объектам менять поведение в зависимости от своего состояния. Извне создаётся впечатление, что изменился класс объекта.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5435059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2700" indent="0">
                        <a:tabLst/>
                      </a:pP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Стратегия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Определяет семейство схожих алгоритмов и помещает каждый из них в собственный класс, после чего алгоритмы можно </a:t>
                      </a:r>
                      <a:r>
                        <a:rPr lang="ru-RU" sz="18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взаимозаменять</a:t>
                      </a: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 прямо во время исполнения программы.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567900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2700" indent="0">
                        <a:tabLst/>
                      </a:pP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Шаблонный метод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Определяет скелет алгоритма, перекладывая ответственность за некоторые его шаги на подклассы. Паттерн позволяет подклассам переопределять шаги алгоритма, не меняя его общей структуры.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0324614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2700" indent="0">
                        <a:tabLst/>
                      </a:pP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Посетитель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создавать новые операции, не меняя классы объектов, над которыми эти операции могут выполняться.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5270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40801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5003762" y="2844437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i="1" u="none" strike="noStrike" cap="none" dirty="0">
                <a:solidFill>
                  <a:schemeClr val="lt1"/>
                </a:solidFill>
                <a:latin typeface="+mn-lt"/>
                <a:ea typeface="Inter"/>
                <a:cs typeface="Inter"/>
                <a:sym typeface="Inter"/>
              </a:rPr>
              <a:t>Дополнительный материал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000" b="1" i="1" dirty="0">
                <a:solidFill>
                  <a:schemeClr val="lt1"/>
                </a:solidFill>
                <a:latin typeface="+mn-lt"/>
                <a:ea typeface="Inter"/>
                <a:cs typeface="Inter"/>
                <a:sym typeface="Inter"/>
              </a:rPr>
              <a:t>(при наличии времени)</a:t>
            </a:r>
            <a:endParaRPr lang="ru-RU" sz="6000" b="1" i="1" u="none" strike="noStrike" cap="none" dirty="0">
              <a:solidFill>
                <a:schemeClr val="lt1"/>
              </a:solidFill>
              <a:latin typeface="+mn-lt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endParaRPr lang="ru-RU" sz="8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Паттерны реализуемые магическими методами</a:t>
            </a:r>
            <a:endParaRPr lang="en-US" sz="8600" b="1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5883427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Singleton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30866"/>
            <a:ext cx="15423969" cy="835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Singleton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гарантирует, что у класса будет только один экземпляр, и предоставляет глобальную точку доступа к этому экземпляру.</a:t>
            </a: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SingletonMeta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(type):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_instances = {}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__call__(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not in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._instances: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instance = super().__call__(*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._instances[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instance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._instances[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Singleton(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metaclass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SingletonMeta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42</a:t>
            </a:r>
          </a:p>
        </p:txBody>
      </p:sp>
    </p:spTree>
    <p:extLst>
      <p:ext uri="{BB962C8B-B14F-4D97-AF65-F5344CB8AC3E}">
        <p14:creationId xmlns:p14="http://schemas.microsoft.com/office/powerpoint/2010/main" val="8294385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30866"/>
            <a:ext cx="15423969" cy="835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Factory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создает объекты без указания конкретного класса </a:t>
            </a:r>
            <a:b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</a:b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создаваемого объекта.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ShapeFactory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__call__(self,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shape_type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shape_type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"circle":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return Circle()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elif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shape_type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"square":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return Square()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else: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raise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ValueError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("Unknown shape type")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factory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ShapeFactory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circle = factory("circle")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square = factory("square")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BF5F42-E797-1D44-9734-4F56D86C03A0}"/>
              </a:ext>
            </a:extLst>
          </p:cNvPr>
          <p:cNvSpPr txBox="1"/>
          <p:nvPr/>
        </p:nvSpPr>
        <p:spPr>
          <a:xfrm>
            <a:off x="11377749" y="3177361"/>
            <a:ext cx="6910251" cy="71096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Shape: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draw(self):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raise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NotImplementedError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Circle(Shape):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draw(self):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"Drawing Circle"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Square(Shape):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draw(self):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"Drawing Square"</a:t>
            </a:r>
          </a:p>
        </p:txBody>
      </p:sp>
    </p:spTree>
    <p:extLst>
      <p:ext uri="{BB962C8B-B14F-4D97-AF65-F5344CB8AC3E}">
        <p14:creationId xmlns:p14="http://schemas.microsoft.com/office/powerpoint/2010/main" val="42803722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Proxy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30866"/>
            <a:ext cx="15423969" cy="6140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Proxy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предоставляет суррогатный объект, который контролирует доступ к другому объекту.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request(self):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"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Handling request."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proxy = Proxy(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96040F-136B-6340-93F1-BE1E13762F9A}"/>
              </a:ext>
            </a:extLst>
          </p:cNvPr>
          <p:cNvSpPr txBox="1"/>
          <p:nvPr/>
        </p:nvSpPr>
        <p:spPr>
          <a:xfrm>
            <a:off x="9254758" y="3362027"/>
            <a:ext cx="9033242" cy="6924973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Proxy: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self._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getattr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name):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getattr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(self._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name)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request(self):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print("Proxy: Logging access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to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.")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self._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real_subject.request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1999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30866"/>
            <a:ext cx="15423969" cy="835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Decorator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позволяет динамически добавлять поведение объектам.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Component: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operation(self):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"Component"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Decorator(Component):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component):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self._component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component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operation(self):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f"Decorator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({self._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component.operation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()})"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 = Component()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decorated_component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Decorator(component)</a:t>
            </a:r>
          </a:p>
        </p:txBody>
      </p:sp>
    </p:spTree>
    <p:extLst>
      <p:ext uri="{BB962C8B-B14F-4D97-AF65-F5344CB8AC3E}">
        <p14:creationId xmlns:p14="http://schemas.microsoft.com/office/powerpoint/2010/main" val="2119646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2000"/>
            <a:ext cx="12075625" cy="10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400" b="1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0" y="3697975"/>
            <a:ext cx="11804299" cy="4986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19" marR="0" lvl="0" indent="-426719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b="0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30866"/>
            <a:ext cx="15423969" cy="835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Adapter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позволяет объектам с несовместимыми интерфейсами работать вместе.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OldSystem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def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old_method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"Old System"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NewSystem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def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new_method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"New System"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old_system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OldSystem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adapter = Adapter(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old_system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adapter.new_method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Old System adapted to New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44B1B4-F835-0A4B-B76D-3E4FB93B8FC7}"/>
              </a:ext>
            </a:extLst>
          </p:cNvPr>
          <p:cNvSpPr txBox="1"/>
          <p:nvPr/>
        </p:nvSpPr>
        <p:spPr>
          <a:xfrm>
            <a:off x="9060725" y="5116354"/>
            <a:ext cx="9222396" cy="517064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Adapter(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NewSystem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old_system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self.old_system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old_system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new_method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f"{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self.old_system.old_method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()} 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adapted to {super().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new_method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()}"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0885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30866"/>
            <a:ext cx="15423969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Composite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позволяет сгруппировать объекты в древовидную структуру и работать с этими объектами как с единичными объектами.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Component: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operation(self):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raise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NotImplementedError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Leaf(Component):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name):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self._name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name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operation(self):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self._name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leaf1 = Leaf("Leaf1")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leaf2 = Leaf("Leaf2")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composite = Composite()</a:t>
            </a:r>
          </a:p>
          <a:p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composite.add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(leaf1)</a:t>
            </a:r>
          </a:p>
          <a:p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composite.add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(leaf2)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composite.operation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 </a:t>
            </a:r>
          </a:p>
          <a:p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Composite(Leaf1, Leaf2)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B51A27-FEAB-5243-B5A3-74AB53EDFFF9}"/>
              </a:ext>
            </a:extLst>
          </p:cNvPr>
          <p:cNvSpPr txBox="1"/>
          <p:nvPr/>
        </p:nvSpPr>
        <p:spPr>
          <a:xfrm>
            <a:off x="9070412" y="4648603"/>
            <a:ext cx="9217588" cy="563231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Composite(Component):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self._children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[]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add(self, component):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self._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children.append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(component)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remove(self, component):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self._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children.remove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(component)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operation(self):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results = [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child.operation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for 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	child in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self._children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f"Composite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({', '.join(results)})"</a:t>
            </a:r>
          </a:p>
        </p:txBody>
      </p:sp>
    </p:spTree>
    <p:extLst>
      <p:ext uri="{BB962C8B-B14F-4D97-AF65-F5344CB8AC3E}">
        <p14:creationId xmlns:p14="http://schemas.microsoft.com/office/powerpoint/2010/main" val="10766855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4091195"/>
            <a:ext cx="15850777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Вспомнили что такое магические методы</a:t>
            </a:r>
            <a:endParaRPr lang="en-US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Методы __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add__, __sub__,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mul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__,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truediv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Методы сравнения __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eq__, __ne__,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lt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__,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gt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__, __le__,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ge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rgbClr val="00000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Методы __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eq__ 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и __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hash__</a:t>
            </a:r>
            <a:endParaRPr lang="ru-RU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  <a:p>
            <a:pPr marL="457200" indent="-457200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Поговорили про паттерны проектирования и попробовали их реализовать</a:t>
            </a:r>
            <a:endParaRPr lang="en-US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rgbClr val="000000"/>
              </a:buClr>
              <a:buSzPts val="3000"/>
            </a:pPr>
            <a:endParaRPr lang="en-US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69"/>
            <a:ext cx="12230100" cy="116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6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</a:t>
            </a:r>
            <a:r>
              <a:rPr lang="en-US" sz="64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ЗАКЛЮЧЕНИЕ</a:t>
            </a:r>
            <a:endParaRPr sz="6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0"/>
            <a:ext cx="12230100" cy="328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6400" b="1" i="0" u="none" strike="noStrike" cap="none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3"/>
            <a:ext cx="3860436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3" y="2625267"/>
            <a:ext cx="3860436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3"/>
            <a:ext cx="3860436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1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7"/>
            <a:ext cx="1272553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0" y="5013959"/>
            <a:ext cx="1460401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6" y="4141423"/>
            <a:ext cx="1533734" cy="1362994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4" y="5013958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6" y="7057208"/>
            <a:ext cx="2626533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1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79" y="2911845"/>
            <a:ext cx="430059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6" y="3492524"/>
            <a:ext cx="430059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4" y="4556759"/>
            <a:ext cx="3860436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7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6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6"/>
            <a:ext cx="6013559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1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9" y="7161711"/>
            <a:ext cx="3860436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1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1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52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8" y="4229099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Магические методы классов. Часть 1</a:t>
            </a:r>
            <a:endParaRPr lang="en-US" sz="24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8" y="530383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Магические методы классов. Часть </a:t>
            </a:r>
            <a:r>
              <a:rPr lang="en-US" sz="2400" dirty="0"/>
              <a:t>2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8" y="637857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Магические методы классов. Часть </a:t>
            </a:r>
            <a:r>
              <a:rPr lang="en-US" sz="2400" dirty="0"/>
              <a:t>3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6" y="7721105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chemeClr val="bg1"/>
              </a:gs>
              <a:gs pos="100000">
                <a:srgbClr val="F4841D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6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799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17143" y="5345535"/>
            <a:ext cx="4828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2" y="6420271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39" y="9105335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1" y="614014"/>
            <a:ext cx="1058562" cy="1160565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1" y="1982572"/>
            <a:ext cx="3307700" cy="3119224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0"/>
            <a:ext cx="12230100" cy="328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6400" b="1" i="0" u="none" strike="noStrike" cap="non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0" b="1" i="0" u="none" strike="noStrike" cap="none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6400" b="1" i="0" u="none" strike="noStrike" cap="non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4"/>
            <a:ext cx="14216916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Методы __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add__, __sub__, __</a:t>
            </a:r>
            <a:r>
              <a:rPr lang="en-US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mul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__, __</a:t>
            </a:r>
            <a:r>
              <a:rPr lang="en-US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truediv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</a:p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Методы </a:t>
            </a: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сравнения __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eq__, __ne__, __</a:t>
            </a:r>
            <a:r>
              <a:rPr lang="en-US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lt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__, __</a:t>
            </a:r>
            <a:r>
              <a:rPr lang="en-US" sz="3600" b="0" i="0" u="none" strike="noStrike" cap="none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gt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, __le__, __</a:t>
            </a:r>
            <a:r>
              <a:rPr lang="en-US" sz="3600" dirty="0" err="1">
                <a:latin typeface="Inter"/>
                <a:ea typeface="Inter"/>
                <a:cs typeface="Inter"/>
                <a:sym typeface="Inter"/>
              </a:rPr>
              <a:t>ge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__</a:t>
            </a:r>
            <a:endParaRPr lang="ru-RU" sz="36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594360" marR="0" lvl="0" indent="-5943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Методы __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eq__ </a:t>
            </a:r>
            <a:r>
              <a:rPr lang="ru-RU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и __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hash__</a:t>
            </a:r>
            <a:endParaRPr lang="ru-RU" sz="3600" b="0" i="0" u="none" strike="noStrike" cap="none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9" y="2745033"/>
            <a:ext cx="11612880" cy="459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ru-RU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__add__</a:t>
            </a:r>
            <a:b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__sub__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0" b="1" i="0" u="none" strike="noStrike" cap="none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mul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625"/>
              <a:buFont typeface="Arial"/>
              <a:buNone/>
            </a:pP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0" b="1" i="0" u="none" strike="noStrike" cap="none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truediv</a:t>
            </a:r>
            <a:r>
              <a:rPr lang="en-US" sz="860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8"/>
            <a:ext cx="13717875" cy="1989137"/>
          </a:xfrm>
        </p:spPr>
        <p:txBody>
          <a:bodyPr/>
          <a:lstStyle/>
          <a:p>
            <a:r>
              <a:rPr lang="ru-RU" dirty="0"/>
              <a:t>Методы </a:t>
            </a:r>
            <a:br>
              <a:rPr lang="ru-RU" dirty="0"/>
            </a:br>
            <a:r>
              <a:rPr lang="ru-RU" dirty="0"/>
              <a:t>__</a:t>
            </a:r>
            <a:r>
              <a:rPr lang="en-US" dirty="0"/>
              <a:t>add__ __sub__ __</a:t>
            </a:r>
            <a:r>
              <a:rPr lang="en-US" dirty="0" err="1"/>
              <a:t>mul</a:t>
            </a:r>
            <a:r>
              <a:rPr lang="en-US" dirty="0"/>
              <a:t>__ __</a:t>
            </a:r>
            <a:r>
              <a:rPr lang="en-US" dirty="0" err="1"/>
              <a:t>truediv</a:t>
            </a:r>
            <a:r>
              <a:rPr lang="en-US" dirty="0"/>
              <a:t>__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316313"/>
            <a:ext cx="1674331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Методы __</a:t>
            </a:r>
            <a:r>
              <a:rPr lang="en-US" sz="2400" dirty="0"/>
              <a:t>add__, __sub__, __</a:t>
            </a:r>
            <a:r>
              <a:rPr lang="en-US" sz="2400" dirty="0" err="1"/>
              <a:t>mul</a:t>
            </a:r>
            <a:r>
              <a:rPr lang="en-US" sz="2400" dirty="0"/>
              <a:t>__, __</a:t>
            </a:r>
            <a:r>
              <a:rPr lang="en-US" sz="2400" dirty="0" err="1"/>
              <a:t>truediv</a:t>
            </a:r>
            <a:r>
              <a:rPr lang="en-US" sz="2400" dirty="0"/>
              <a:t>__</a:t>
            </a:r>
          </a:p>
          <a:p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Позволяют переопределить операции с объектам класса: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__</a:t>
            </a:r>
            <a:r>
              <a:rPr lang="en-US" sz="2400" dirty="0"/>
              <a:t>add__</a:t>
            </a:r>
            <a:r>
              <a:rPr lang="ru-RU" sz="2400" dirty="0"/>
              <a:t> - сложение</a:t>
            </a:r>
            <a:r>
              <a:rPr lang="en-US" sz="2400" dirty="0"/>
              <a:t>, </a:t>
            </a:r>
            <a:r>
              <a:rPr lang="ru-RU" sz="2400" dirty="0"/>
              <a:t>оператор «+»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__sub__</a:t>
            </a:r>
            <a:r>
              <a:rPr lang="ru-RU" sz="2400" dirty="0"/>
              <a:t> - вычитание</a:t>
            </a:r>
            <a:r>
              <a:rPr lang="en-US" sz="2400" dirty="0"/>
              <a:t>, </a:t>
            </a:r>
            <a:r>
              <a:rPr lang="ru-RU" sz="2400" dirty="0"/>
              <a:t>оператор «-»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__</a:t>
            </a:r>
            <a:r>
              <a:rPr lang="en-US" sz="2400" dirty="0" err="1"/>
              <a:t>mul</a:t>
            </a:r>
            <a:r>
              <a:rPr lang="en-US" sz="2400" dirty="0"/>
              <a:t>__</a:t>
            </a:r>
            <a:r>
              <a:rPr lang="ru-RU" sz="2400" dirty="0"/>
              <a:t> - умножение</a:t>
            </a:r>
            <a:r>
              <a:rPr lang="en-US" sz="2400" dirty="0"/>
              <a:t>,</a:t>
            </a:r>
            <a:r>
              <a:rPr lang="ru-RU" sz="2400" dirty="0"/>
              <a:t> оператор «*»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__</a:t>
            </a:r>
            <a:r>
              <a:rPr lang="en-US" sz="2400" dirty="0" err="1"/>
              <a:t>truediv</a:t>
            </a:r>
            <a:r>
              <a:rPr lang="en-US" sz="2400" dirty="0"/>
              <a:t>__</a:t>
            </a:r>
            <a:r>
              <a:rPr lang="ru-RU" sz="2400" dirty="0"/>
              <a:t> - истинное деление</a:t>
            </a:r>
            <a:r>
              <a:rPr lang="en-US" sz="2400" dirty="0"/>
              <a:t> (</a:t>
            </a:r>
            <a:r>
              <a:rPr lang="ru-RU" sz="2400" dirty="0"/>
              <a:t>не целочисленное</a:t>
            </a:r>
            <a:r>
              <a:rPr lang="en-US" sz="2400" dirty="0"/>
              <a:t>)</a:t>
            </a:r>
            <a:r>
              <a:rPr lang="ru-RU" sz="2400" dirty="0"/>
              <a:t>, оператор «/»</a:t>
            </a:r>
            <a:endParaRPr lang="en-US" sz="2400" dirty="0"/>
          </a:p>
          <a:p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0327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6567</TotalTime>
  <Words>3042</Words>
  <Application>Microsoft Macintosh PowerPoint</Application>
  <PresentationFormat>Custom</PresentationFormat>
  <Paragraphs>470</Paragraphs>
  <Slides>42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5" baseType="lpstr">
      <vt:lpstr>Inter</vt:lpstr>
      <vt:lpstr>Calibri</vt:lpstr>
      <vt:lpstr>Roboto</vt:lpstr>
      <vt:lpstr>JetBrains Mono</vt:lpstr>
      <vt:lpstr>Corbel</vt:lpstr>
      <vt:lpstr>Arial</vt:lpstr>
      <vt:lpstr>Inter SemiBold</vt:lpstr>
      <vt:lpstr>Montserrat SemiBold</vt:lpstr>
      <vt:lpstr>Courier New</vt:lpstr>
      <vt:lpstr>Apple Chancery</vt:lpstr>
      <vt:lpstr>Open Sans</vt:lpstr>
      <vt:lpstr>Office Theme</vt:lpstr>
      <vt:lpstr>Custom Design</vt:lpstr>
      <vt:lpstr>Python Магические методы классов часть 2</vt:lpstr>
      <vt:lpstr>PowerPoint Presentation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Методы  __add__ __sub__ __mul__ __truediv__ </vt:lpstr>
      <vt:lpstr>Методы  __add__ __sub__ __mul__ __truediv__ </vt:lpstr>
      <vt:lpstr>PowerPoint Presentation</vt:lpstr>
      <vt:lpstr>Методы сравнения  __eq__, __ne__, __lt__, __gt__ </vt:lpstr>
      <vt:lpstr>Методы сравнения  __eq__, __ne__, __lt__, __gt__ </vt:lpstr>
      <vt:lpstr>Live-coding</vt:lpstr>
      <vt:lpstr>PowerPoint Presentation</vt:lpstr>
      <vt:lpstr>Задание в сессионном зале</vt:lpstr>
      <vt:lpstr>Практика студентов</vt:lpstr>
      <vt:lpstr>Практика студентов</vt:lpstr>
      <vt:lpstr>PowerPoint Presentation</vt:lpstr>
      <vt:lpstr>PowerPoint Presentation</vt:lpstr>
      <vt:lpstr>Методы сравнения  __eq__, __hash__ </vt:lpstr>
      <vt:lpstr>Методы сравнения  __eq__, __hash__ </vt:lpstr>
      <vt:lpstr>Методы сравнения  __eq__, __hash__ </vt:lpstr>
      <vt:lpstr>PowerPoint Presentation</vt:lpstr>
      <vt:lpstr>Задание в сессионном зале</vt:lpstr>
      <vt:lpstr>Практика студентов</vt:lpstr>
      <vt:lpstr>Практика студентов</vt:lpstr>
      <vt:lpstr>PowerPoint Presentation</vt:lpstr>
      <vt:lpstr>Работа в сессионных залах</vt:lpstr>
      <vt:lpstr>PowerPoint Presentation</vt:lpstr>
      <vt:lpstr>Паттерны проектирования </vt:lpstr>
      <vt:lpstr>Паттерны проектирования </vt:lpstr>
      <vt:lpstr>Паттерны</vt:lpstr>
      <vt:lpstr>Паттерны</vt:lpstr>
      <vt:lpstr>PowerPoint Presentation</vt:lpstr>
      <vt:lpstr>Singleton</vt:lpstr>
      <vt:lpstr>Factory</vt:lpstr>
      <vt:lpstr>Proxy</vt:lpstr>
      <vt:lpstr>Decorator</vt:lpstr>
      <vt:lpstr>Adapter</vt:lpstr>
      <vt:lpstr>Composite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73</cp:revision>
  <dcterms:created xsi:type="dcterms:W3CDTF">2022-11-15T10:50:05Z</dcterms:created>
  <dcterms:modified xsi:type="dcterms:W3CDTF">2024-06-12T12:14:42Z</dcterms:modified>
</cp:coreProperties>
</file>